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6" r:id="rId9"/>
    <p:sldId id="263"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8BD8-026B-416F-BB07-496E1DFD7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B1AD6D-2A64-4736-A82C-2C3ED6CFE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0EE4E2-A9EF-4637-8F4D-3924394DE1C5}"/>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5" name="Footer Placeholder 4">
            <a:extLst>
              <a:ext uri="{FF2B5EF4-FFF2-40B4-BE49-F238E27FC236}">
                <a16:creationId xmlns:a16="http://schemas.microsoft.com/office/drawing/2014/main" id="{1BA4A1ED-6711-4A7B-9514-15DCAFD9C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4FC61C-32A3-4645-9E11-209026EB1EE0}"/>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423396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0A85-4819-43E3-9087-DAC8C9D90D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95738F-B355-4F9C-B840-29315D93B1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4532-6D9F-48DC-90CA-B287B6450C66}"/>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5" name="Footer Placeholder 4">
            <a:extLst>
              <a:ext uri="{FF2B5EF4-FFF2-40B4-BE49-F238E27FC236}">
                <a16:creationId xmlns:a16="http://schemas.microsoft.com/office/drawing/2014/main" id="{5566D834-5469-48AC-907E-FB64AEDFE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36E84-392E-4EC3-9094-6EADD62807EE}"/>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108892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80B16-A093-4BF6-B844-264725FFE4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8B46A5-D89A-4E0F-8EAA-B847E7C6E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1640E-1D35-4799-B0D9-FB559A8A1DC4}"/>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5" name="Footer Placeholder 4">
            <a:extLst>
              <a:ext uri="{FF2B5EF4-FFF2-40B4-BE49-F238E27FC236}">
                <a16:creationId xmlns:a16="http://schemas.microsoft.com/office/drawing/2014/main" id="{D4D7424C-A879-464F-8887-833F68044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4DF454-13C0-41C7-AA63-7F6E39F7FA90}"/>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409082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33BC-B4BC-43E3-B01B-2E7DA58C30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9BF152-4C48-4D69-8DF8-0C7955630D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5991A-A31E-46C9-B2BE-8D9A771FD570}"/>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5" name="Footer Placeholder 4">
            <a:extLst>
              <a:ext uri="{FF2B5EF4-FFF2-40B4-BE49-F238E27FC236}">
                <a16:creationId xmlns:a16="http://schemas.microsoft.com/office/drawing/2014/main" id="{093A04D5-AA0C-4016-BA66-BD57FDF9C9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CB080-912D-4398-B3B2-B6DC59795454}"/>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258422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ED58-867D-42C3-8EC3-C9F203168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C2EEED-1263-48FE-B718-A9AAC3BCD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F32396-3AFB-43A2-B863-B474988583B2}"/>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5" name="Footer Placeholder 4">
            <a:extLst>
              <a:ext uri="{FF2B5EF4-FFF2-40B4-BE49-F238E27FC236}">
                <a16:creationId xmlns:a16="http://schemas.microsoft.com/office/drawing/2014/main" id="{C39D22FC-77D9-4F68-BEAD-53212BF3D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52C5A-3DCC-4D0B-96EA-72E536B03599}"/>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284466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ABE7-4704-40B4-86A7-318375CCFF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1B9426-6314-4928-A3FC-538A83C32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A0545A-3AB1-4BEF-94E7-11F3401930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E4F0E9-C74B-4FF0-896C-5860315B0B7F}"/>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6" name="Footer Placeholder 5">
            <a:extLst>
              <a:ext uri="{FF2B5EF4-FFF2-40B4-BE49-F238E27FC236}">
                <a16:creationId xmlns:a16="http://schemas.microsoft.com/office/drawing/2014/main" id="{6E68FD23-328D-4B6E-9697-A40B763944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EB15AC-1F0A-4310-80DC-0559801AE7FC}"/>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333744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B0E9-DC1B-4DC9-9949-AEC7C88C06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F2DA1A-1821-499F-A2EC-443E2F04E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02D3E7-3942-4A2D-BE7F-6847BB55E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A512D6-0C3C-4992-BCAB-E27C7A325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0DD79-EDE3-4E7A-9BCC-F002DD59E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900394-3AA4-407F-A9C1-7A5E8E0D60DF}"/>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8" name="Footer Placeholder 7">
            <a:extLst>
              <a:ext uri="{FF2B5EF4-FFF2-40B4-BE49-F238E27FC236}">
                <a16:creationId xmlns:a16="http://schemas.microsoft.com/office/drawing/2014/main" id="{CF1F8111-09B0-45AD-90AD-63D242DE73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2CCC08-9020-41A0-BF8E-4BD36A7A9E95}"/>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223047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3A5D-F688-47AE-9F19-201AEE60E7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18F3AB-070D-4DFE-96C8-A8AA3C428D2E}"/>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4" name="Footer Placeholder 3">
            <a:extLst>
              <a:ext uri="{FF2B5EF4-FFF2-40B4-BE49-F238E27FC236}">
                <a16:creationId xmlns:a16="http://schemas.microsoft.com/office/drawing/2014/main" id="{E10144C6-8F07-40AC-9890-CC2EA13CEC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D3B497-8665-43A3-8F51-A751F21D3842}"/>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354817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B1AFD-A5AC-49ED-9721-A51406C61151}"/>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3" name="Footer Placeholder 2">
            <a:extLst>
              <a:ext uri="{FF2B5EF4-FFF2-40B4-BE49-F238E27FC236}">
                <a16:creationId xmlns:a16="http://schemas.microsoft.com/office/drawing/2014/main" id="{DD33C5A2-2E11-4961-8DCD-890059D9CE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68CF12-604D-48D2-B934-39393C099FB5}"/>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73274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DB4E-D23F-4109-8636-2B5A17989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4057E7-05EA-4DB3-9C8D-DF127FC36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C26516-BEA1-44E6-863D-D00A24FB3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C31F0-BA0D-479D-98AB-C58E2DBBADD9}"/>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6" name="Footer Placeholder 5">
            <a:extLst>
              <a:ext uri="{FF2B5EF4-FFF2-40B4-BE49-F238E27FC236}">
                <a16:creationId xmlns:a16="http://schemas.microsoft.com/office/drawing/2014/main" id="{768A9E10-5A89-4681-BF2A-A5C00731FB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2305E6-5CE4-43CD-A486-0397A3B5DD3D}"/>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356882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200E-A3DA-405A-8C40-C58AA2319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F7F3D7-2000-4105-AC60-876465A12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B5A286-CB7C-4E7E-AF6D-E42D8BFE5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A5A50-71C3-41EB-B74A-8C6934DB19CF}"/>
              </a:ext>
            </a:extLst>
          </p:cNvPr>
          <p:cNvSpPr>
            <a:spLocks noGrp="1"/>
          </p:cNvSpPr>
          <p:nvPr>
            <p:ph type="dt" sz="half" idx="10"/>
          </p:nvPr>
        </p:nvSpPr>
        <p:spPr/>
        <p:txBody>
          <a:bodyPr/>
          <a:lstStyle/>
          <a:p>
            <a:fld id="{E3A9D9CC-947A-45DD-B798-91C5DDB31DC5}" type="datetimeFigureOut">
              <a:rPr lang="en-GB" smtClean="0"/>
              <a:t>03/09/2020</a:t>
            </a:fld>
            <a:endParaRPr lang="en-GB"/>
          </a:p>
        </p:txBody>
      </p:sp>
      <p:sp>
        <p:nvSpPr>
          <p:cNvPr id="6" name="Footer Placeholder 5">
            <a:extLst>
              <a:ext uri="{FF2B5EF4-FFF2-40B4-BE49-F238E27FC236}">
                <a16:creationId xmlns:a16="http://schemas.microsoft.com/office/drawing/2014/main" id="{DBC56E2A-CABA-4672-B6BC-EDA5B50028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DA41F-47D1-41A6-89F4-404A501EFB95}"/>
              </a:ext>
            </a:extLst>
          </p:cNvPr>
          <p:cNvSpPr>
            <a:spLocks noGrp="1"/>
          </p:cNvSpPr>
          <p:nvPr>
            <p:ph type="sldNum" sz="quarter" idx="12"/>
          </p:nvPr>
        </p:nvSpPr>
        <p:spPr/>
        <p:txBody>
          <a:bodyPr/>
          <a:lstStyle/>
          <a:p>
            <a:fld id="{6319902A-30CF-44C4-B0E3-6CBDC3F94C72}" type="slidenum">
              <a:rPr lang="en-GB" smtClean="0"/>
              <a:t>‹#›</a:t>
            </a:fld>
            <a:endParaRPr lang="en-GB"/>
          </a:p>
        </p:txBody>
      </p:sp>
    </p:spTree>
    <p:extLst>
      <p:ext uri="{BB962C8B-B14F-4D97-AF65-F5344CB8AC3E}">
        <p14:creationId xmlns:p14="http://schemas.microsoft.com/office/powerpoint/2010/main" val="269084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0A303-6FF3-4AFF-9794-EF0CDB5C6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D10B4-09F0-4D64-96C5-31AEE4B63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F60552-BEE3-478E-8994-8DA9940E9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9D9CC-947A-45DD-B798-91C5DDB31DC5}" type="datetimeFigureOut">
              <a:rPr lang="en-GB" smtClean="0"/>
              <a:t>03/09/2020</a:t>
            </a:fld>
            <a:endParaRPr lang="en-GB"/>
          </a:p>
        </p:txBody>
      </p:sp>
      <p:sp>
        <p:nvSpPr>
          <p:cNvPr id="5" name="Footer Placeholder 4">
            <a:extLst>
              <a:ext uri="{FF2B5EF4-FFF2-40B4-BE49-F238E27FC236}">
                <a16:creationId xmlns:a16="http://schemas.microsoft.com/office/drawing/2014/main" id="{3A03BB01-E34A-4667-B332-518865275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B03E0-A086-4AFE-BDDB-62133A006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9902A-30CF-44C4-B0E3-6CBDC3F94C72}" type="slidenum">
              <a:rPr lang="en-GB" smtClean="0"/>
              <a:t>‹#›</a:t>
            </a:fld>
            <a:endParaRPr lang="en-GB"/>
          </a:p>
        </p:txBody>
      </p:sp>
    </p:spTree>
    <p:extLst>
      <p:ext uri="{BB962C8B-B14F-4D97-AF65-F5344CB8AC3E}">
        <p14:creationId xmlns:p14="http://schemas.microsoft.com/office/powerpoint/2010/main" val="1313108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90A71B05-E3E3-46DA-BBDB-95E35664D375}"/>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D46AC0FB-BE5A-42A3-9554-83A712C473A9}"/>
              </a:ext>
            </a:extLst>
          </p:cNvPr>
          <p:cNvSpPr txBox="1"/>
          <p:nvPr/>
        </p:nvSpPr>
        <p:spPr>
          <a:xfrm>
            <a:off x="701040" y="548640"/>
            <a:ext cx="11003280" cy="707886"/>
          </a:xfrm>
          <a:prstGeom prst="rect">
            <a:avLst/>
          </a:prstGeom>
          <a:solidFill>
            <a:schemeClr val="lt1">
              <a:alpha val="73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000" b="1" dirty="0">
                <a:solidFill>
                  <a:schemeClr val="accent2">
                    <a:lumMod val="75000"/>
                  </a:schemeClr>
                </a:solidFill>
                <a:latin typeface="Arial Rounded MT Bold" panose="020F0704030504030204" pitchFamily="34" charset="0"/>
              </a:rPr>
              <a:t>How to be an amazing independent learner</a:t>
            </a:r>
          </a:p>
        </p:txBody>
      </p:sp>
      <p:pic>
        <p:nvPicPr>
          <p:cNvPr id="16386" name="Picture 2" descr="Mom always taught me about having inner strength an being independent but  also, never be ashamed to ask for h… | Inspo quotes, Daily inspiration  quotes, Life quotes">
            <a:extLst>
              <a:ext uri="{FF2B5EF4-FFF2-40B4-BE49-F238E27FC236}">
                <a16:creationId xmlns:a16="http://schemas.microsoft.com/office/drawing/2014/main" id="{171A9960-137E-4625-A6B6-5B472FA8EA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84" t="7951" r="9772"/>
          <a:stretch/>
        </p:blipFill>
        <p:spPr bwMode="auto">
          <a:xfrm>
            <a:off x="3530867" y="1431345"/>
            <a:ext cx="5130265" cy="5251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C1A5ED-A0BC-45BD-AF2A-7004AEC69B6B}"/>
              </a:ext>
            </a:extLst>
          </p:cNvPr>
          <p:cNvSpPr txBox="1"/>
          <p:nvPr/>
        </p:nvSpPr>
        <p:spPr>
          <a:xfrm>
            <a:off x="427422" y="2117558"/>
            <a:ext cx="2404009" cy="424731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t>Aim: </a:t>
            </a:r>
          </a:p>
          <a:p>
            <a:r>
              <a:rPr lang="en-GB" dirty="0"/>
              <a:t>To explore memory skills which can be applied to any piece of information.</a:t>
            </a:r>
          </a:p>
          <a:p>
            <a:endParaRPr lang="en-GB" dirty="0"/>
          </a:p>
          <a:p>
            <a:r>
              <a:rPr lang="en-GB" dirty="0"/>
              <a:t>To learn about reducing / chunking / blocking of information to make it manageable.</a:t>
            </a:r>
          </a:p>
          <a:p>
            <a:endParaRPr lang="en-GB" dirty="0"/>
          </a:p>
          <a:p>
            <a:r>
              <a:rPr lang="en-GB" dirty="0"/>
              <a:t>To use memory skills to make a lot of information stick in your memory.</a:t>
            </a:r>
          </a:p>
        </p:txBody>
      </p:sp>
    </p:spTree>
    <p:extLst>
      <p:ext uri="{BB962C8B-B14F-4D97-AF65-F5344CB8AC3E}">
        <p14:creationId xmlns:p14="http://schemas.microsoft.com/office/powerpoint/2010/main" val="337644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D0B695E-C35B-4B56-87D5-BB6B6E070C39}"/>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460597" y="9138"/>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id="{DB828C4C-59B4-411F-9BA7-2CE82173C4E4}"/>
              </a:ext>
            </a:extLst>
          </p:cNvPr>
          <p:cNvSpPr txBox="1"/>
          <p:nvPr/>
        </p:nvSpPr>
        <p:spPr>
          <a:xfrm>
            <a:off x="672165" y="349799"/>
            <a:ext cx="11003280" cy="600164"/>
          </a:xfrm>
          <a:prstGeom prst="rect">
            <a:avLst/>
          </a:prstGeom>
          <a:solidFill>
            <a:schemeClr val="lt1">
              <a:alpha val="73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300" b="1" dirty="0">
                <a:solidFill>
                  <a:schemeClr val="accent2">
                    <a:lumMod val="75000"/>
                  </a:schemeClr>
                </a:solidFill>
                <a:latin typeface="Arial Rounded MT Bold" panose="020F0704030504030204" pitchFamily="34" charset="0"/>
              </a:rPr>
              <a:t>Next Lesson … </a:t>
            </a:r>
          </a:p>
        </p:txBody>
      </p:sp>
      <p:sp>
        <p:nvSpPr>
          <p:cNvPr id="7" name="TextBox 6">
            <a:extLst>
              <a:ext uri="{FF2B5EF4-FFF2-40B4-BE49-F238E27FC236}">
                <a16:creationId xmlns:a16="http://schemas.microsoft.com/office/drawing/2014/main" id="{3337A7EA-E4D2-427C-8EE2-8B7CBE6B6C02}"/>
              </a:ext>
            </a:extLst>
          </p:cNvPr>
          <p:cNvSpPr txBox="1"/>
          <p:nvPr/>
        </p:nvSpPr>
        <p:spPr>
          <a:xfrm>
            <a:off x="7301464" y="1290624"/>
            <a:ext cx="4373981" cy="489364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2400" dirty="0"/>
              <a:t>Next lesson we’re going to have a look at how you can remember pairs of information … </a:t>
            </a:r>
          </a:p>
          <a:p>
            <a:endParaRPr lang="en-GB" sz="2400" dirty="0"/>
          </a:p>
          <a:p>
            <a:r>
              <a:rPr lang="en-GB" sz="2400" dirty="0"/>
              <a:t>Key words &amp; meanings</a:t>
            </a:r>
          </a:p>
          <a:p>
            <a:r>
              <a:rPr lang="en-GB" sz="2400" dirty="0"/>
              <a:t>Dates &amp; events</a:t>
            </a:r>
          </a:p>
          <a:p>
            <a:r>
              <a:rPr lang="en-GB" sz="2400" dirty="0"/>
              <a:t>Quotes &amp; characters</a:t>
            </a:r>
          </a:p>
          <a:p>
            <a:r>
              <a:rPr lang="en-GB" sz="2400" dirty="0"/>
              <a:t>Symbols &amp; words</a:t>
            </a:r>
          </a:p>
          <a:p>
            <a:endParaRPr lang="en-GB" sz="2400" dirty="0"/>
          </a:p>
          <a:p>
            <a:r>
              <a:rPr lang="en-GB" sz="2400" dirty="0"/>
              <a:t>And about being confident to use the language and concepts you’re learning.</a:t>
            </a:r>
          </a:p>
          <a:p>
            <a:endParaRPr lang="en-GB" sz="2400" dirty="0"/>
          </a:p>
        </p:txBody>
      </p:sp>
      <p:sp>
        <p:nvSpPr>
          <p:cNvPr id="9" name="TextBox 8">
            <a:extLst>
              <a:ext uri="{FF2B5EF4-FFF2-40B4-BE49-F238E27FC236}">
                <a16:creationId xmlns:a16="http://schemas.microsoft.com/office/drawing/2014/main" id="{805B2337-79C8-44EE-9C08-F6080BB6E9A7}"/>
              </a:ext>
            </a:extLst>
          </p:cNvPr>
          <p:cNvSpPr txBox="1"/>
          <p:nvPr/>
        </p:nvSpPr>
        <p:spPr>
          <a:xfrm>
            <a:off x="672165" y="1290624"/>
            <a:ext cx="3875071" cy="489364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2400" dirty="0"/>
              <a:t>This lesson we have …</a:t>
            </a:r>
          </a:p>
          <a:p>
            <a:r>
              <a:rPr lang="en-GB" sz="2400" dirty="0"/>
              <a:t>Explored memory skills which can be applied to any piece of information.</a:t>
            </a:r>
          </a:p>
          <a:p>
            <a:endParaRPr lang="en-GB" sz="2400" dirty="0"/>
          </a:p>
          <a:p>
            <a:r>
              <a:rPr lang="en-GB" sz="2400" dirty="0"/>
              <a:t>Learned about reducing / chunking / blocking of information to make it manageable.</a:t>
            </a:r>
          </a:p>
          <a:p>
            <a:endParaRPr lang="en-GB" sz="2400" dirty="0"/>
          </a:p>
          <a:p>
            <a:r>
              <a:rPr lang="en-GB" sz="2400" dirty="0"/>
              <a:t>Used memory skills to make a lot of information stick in your memory.</a:t>
            </a:r>
          </a:p>
        </p:txBody>
      </p:sp>
    </p:spTree>
    <p:extLst>
      <p:ext uri="{BB962C8B-B14F-4D97-AF65-F5344CB8AC3E}">
        <p14:creationId xmlns:p14="http://schemas.microsoft.com/office/powerpoint/2010/main" val="38581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8B51E5-8892-48F7-A31F-7D68B8FCACEC}"/>
              </a:ext>
            </a:extLst>
          </p:cNvPr>
          <p:cNvPicPr>
            <a:picLocks noChangeAspect="1"/>
          </p:cNvPicPr>
          <p:nvPr/>
        </p:nvPicPr>
        <p:blipFill>
          <a:blip r:embed="rId2"/>
          <a:stretch>
            <a:fillRect/>
          </a:stretch>
        </p:blipFill>
        <p:spPr>
          <a:xfrm>
            <a:off x="1463040" y="0"/>
            <a:ext cx="9265920" cy="6858000"/>
          </a:xfrm>
          <a:prstGeom prst="rect">
            <a:avLst/>
          </a:prstGeom>
        </p:spPr>
      </p:pic>
      <p:pic>
        <p:nvPicPr>
          <p:cNvPr id="3" name="Picture 2">
            <a:extLst>
              <a:ext uri="{FF2B5EF4-FFF2-40B4-BE49-F238E27FC236}">
                <a16:creationId xmlns:a16="http://schemas.microsoft.com/office/drawing/2014/main" id="{2181F69F-79F1-4694-89F5-FE73B65DF6C2}"/>
              </a:ext>
            </a:extLst>
          </p:cNvPr>
          <p:cNvPicPr>
            <a:picLocks noChangeAspect="1"/>
          </p:cNvPicPr>
          <p:nvPr/>
        </p:nvPicPr>
        <p:blipFill>
          <a:blip r:embed="rId3"/>
          <a:stretch>
            <a:fillRect/>
          </a:stretch>
        </p:blipFill>
        <p:spPr>
          <a:xfrm rot="20851327">
            <a:off x="131552" y="457643"/>
            <a:ext cx="7276952" cy="5755326"/>
          </a:xfrm>
          <a:prstGeom prst="rect">
            <a:avLst/>
          </a:prstGeom>
        </p:spPr>
      </p:pic>
      <p:sp>
        <p:nvSpPr>
          <p:cNvPr id="6" name="Arrow: Left 5">
            <a:extLst>
              <a:ext uri="{FF2B5EF4-FFF2-40B4-BE49-F238E27FC236}">
                <a16:creationId xmlns:a16="http://schemas.microsoft.com/office/drawing/2014/main" id="{5D58C844-CFB4-4708-B350-6932F4BD7739}"/>
              </a:ext>
            </a:extLst>
          </p:cNvPr>
          <p:cNvSpPr/>
          <p:nvPr/>
        </p:nvSpPr>
        <p:spPr>
          <a:xfrm>
            <a:off x="7026442" y="1135782"/>
            <a:ext cx="4754880" cy="1877996"/>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How am I ever going to get THIS much information in my head … for every topic … for every subjects </a:t>
            </a:r>
          </a:p>
        </p:txBody>
      </p:sp>
      <p:pic>
        <p:nvPicPr>
          <p:cNvPr id="2050" name="Picture 2" descr="Mind = Blown &quot;The Protege Effect&quot;">
            <a:extLst>
              <a:ext uri="{FF2B5EF4-FFF2-40B4-BE49-F238E27FC236}">
                <a16:creationId xmlns:a16="http://schemas.microsoft.com/office/drawing/2014/main" id="{FCB14089-AC3D-4AA2-A82A-1F4C71A27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882" y="3933117"/>
            <a:ext cx="3419475" cy="252072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5B722DB9-1E2B-4D12-A865-9E9BA0423619}"/>
              </a:ext>
            </a:extLst>
          </p:cNvPr>
          <p:cNvSpPr/>
          <p:nvPr/>
        </p:nvSpPr>
        <p:spPr>
          <a:xfrm>
            <a:off x="9182501" y="2646947"/>
            <a:ext cx="1241659" cy="1366788"/>
          </a:xfrm>
          <a:prstGeom prst="downArrow">
            <a:avLst>
              <a:gd name="adj1" fmla="val 68605"/>
              <a:gd name="adj2"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Mind blown?</a:t>
            </a:r>
          </a:p>
        </p:txBody>
      </p:sp>
    </p:spTree>
    <p:extLst>
      <p:ext uri="{BB962C8B-B14F-4D97-AF65-F5344CB8AC3E}">
        <p14:creationId xmlns:p14="http://schemas.microsoft.com/office/powerpoint/2010/main" val="46722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0A71B05-E3E3-46DA-BBDB-95E35664D375}"/>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297731"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4098" name="Picture 2" descr="The remaining Wonder of the World – Marc Zawel">
            <a:extLst>
              <a:ext uri="{FF2B5EF4-FFF2-40B4-BE49-F238E27FC236}">
                <a16:creationId xmlns:a16="http://schemas.microsoft.com/office/drawing/2014/main" id="{2B2EBC26-D9F7-4D61-A20E-FDBCA97B6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270" y="2348565"/>
            <a:ext cx="4137049" cy="2776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6AC0FB-BE5A-42A3-9554-83A712C473A9}"/>
              </a:ext>
            </a:extLst>
          </p:cNvPr>
          <p:cNvSpPr txBox="1"/>
          <p:nvPr/>
        </p:nvSpPr>
        <p:spPr>
          <a:xfrm>
            <a:off x="701040" y="548640"/>
            <a:ext cx="11003280" cy="1015663"/>
          </a:xfrm>
          <a:prstGeom prst="rect">
            <a:avLst/>
          </a:prstGeom>
          <a:solidFill>
            <a:schemeClr val="lt1">
              <a:alpha val="73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000" b="1" dirty="0">
                <a:solidFill>
                  <a:schemeClr val="accent2">
                    <a:lumMod val="75000"/>
                  </a:schemeClr>
                </a:solidFill>
                <a:latin typeface="Arial Rounded MT Bold" panose="020F0704030504030204" pitchFamily="34" charset="0"/>
              </a:rPr>
              <a:t>You’re basically trying to build a pyramid </a:t>
            </a:r>
          </a:p>
          <a:p>
            <a:pPr algn="ctr"/>
            <a:r>
              <a:rPr lang="en-GB" sz="3000" b="1" dirty="0">
                <a:solidFill>
                  <a:schemeClr val="accent2">
                    <a:lumMod val="75000"/>
                  </a:schemeClr>
                </a:solidFill>
                <a:latin typeface="Arial Rounded MT Bold" panose="020F0704030504030204" pitchFamily="34" charset="0"/>
              </a:rPr>
              <a:t>with the grade you want at the top …</a:t>
            </a:r>
          </a:p>
        </p:txBody>
      </p:sp>
      <p:pic>
        <p:nvPicPr>
          <p:cNvPr id="3074" name="Picture 2" descr="Pyramids of Giza: Attractions, Tips &amp; Tours | PlanetWare">
            <a:extLst>
              <a:ext uri="{FF2B5EF4-FFF2-40B4-BE49-F238E27FC236}">
                <a16:creationId xmlns:a16="http://schemas.microsoft.com/office/drawing/2014/main" id="{9805A168-765A-44D1-B96E-18F24D71D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38" y="1966311"/>
            <a:ext cx="6953250" cy="463867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BE55B70D-5465-445B-AD31-D5601D80B524}"/>
              </a:ext>
            </a:extLst>
          </p:cNvPr>
          <p:cNvSpPr/>
          <p:nvPr/>
        </p:nvSpPr>
        <p:spPr>
          <a:xfrm rot="20862525" flipH="1">
            <a:off x="4653773" y="1681914"/>
            <a:ext cx="6512493" cy="141491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These were built about 4,500 years ago … no cranes, diggers, machinery, conveyor belts … so how on earth was it done?</a:t>
            </a:r>
          </a:p>
        </p:txBody>
      </p:sp>
      <p:sp>
        <p:nvSpPr>
          <p:cNvPr id="6" name="Arrow: Up 5">
            <a:extLst>
              <a:ext uri="{FF2B5EF4-FFF2-40B4-BE49-F238E27FC236}">
                <a16:creationId xmlns:a16="http://schemas.microsoft.com/office/drawing/2014/main" id="{6D0C3848-A131-4524-AC53-761F06A14328}"/>
              </a:ext>
            </a:extLst>
          </p:cNvPr>
          <p:cNvSpPr/>
          <p:nvPr/>
        </p:nvSpPr>
        <p:spPr>
          <a:xfrm>
            <a:off x="10144990" y="3070432"/>
            <a:ext cx="1328286" cy="1896204"/>
          </a:xfrm>
          <a:prstGeom prst="upArrow">
            <a:avLst>
              <a:gd name="adj1" fmla="val 64493"/>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One stone at a time … </a:t>
            </a:r>
          </a:p>
        </p:txBody>
      </p:sp>
      <p:sp>
        <p:nvSpPr>
          <p:cNvPr id="8" name="TextBox 7">
            <a:extLst>
              <a:ext uri="{FF2B5EF4-FFF2-40B4-BE49-F238E27FC236}">
                <a16:creationId xmlns:a16="http://schemas.microsoft.com/office/drawing/2014/main" id="{A0F294FC-6FBF-4D6D-AA10-7DBBC36E54F8}"/>
              </a:ext>
            </a:extLst>
          </p:cNvPr>
          <p:cNvSpPr txBox="1"/>
          <p:nvPr/>
        </p:nvSpPr>
        <p:spPr>
          <a:xfrm>
            <a:off x="7615359" y="5309550"/>
            <a:ext cx="4137049"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dirty="0"/>
              <a:t>Each stone is a bit of knowledge or a skill you need to get the grade you want … you just need to start now and build it stone by stone until you’ve got your pyramid</a:t>
            </a:r>
          </a:p>
        </p:txBody>
      </p:sp>
    </p:spTree>
    <p:extLst>
      <p:ext uri="{BB962C8B-B14F-4D97-AF65-F5344CB8AC3E}">
        <p14:creationId xmlns:p14="http://schemas.microsoft.com/office/powerpoint/2010/main" val="4601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0A71B05-E3E3-46DA-BBDB-95E35664D375}"/>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D46AC0FB-BE5A-42A3-9554-83A712C473A9}"/>
              </a:ext>
            </a:extLst>
          </p:cNvPr>
          <p:cNvSpPr txBox="1"/>
          <p:nvPr/>
        </p:nvSpPr>
        <p:spPr>
          <a:xfrm>
            <a:off x="672165" y="349799"/>
            <a:ext cx="11003280" cy="600164"/>
          </a:xfrm>
          <a:prstGeom prst="rect">
            <a:avLst/>
          </a:prstGeom>
          <a:solidFill>
            <a:schemeClr val="lt1">
              <a:alpha val="73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300" b="1" dirty="0">
                <a:solidFill>
                  <a:schemeClr val="accent2">
                    <a:lumMod val="75000"/>
                  </a:schemeClr>
                </a:solidFill>
                <a:latin typeface="Arial Rounded MT Bold" panose="020F0704030504030204" pitchFamily="34" charset="0"/>
              </a:rPr>
              <a:t>The builders knew what the pyramids should look like </a:t>
            </a:r>
          </a:p>
        </p:txBody>
      </p:sp>
      <p:pic>
        <p:nvPicPr>
          <p:cNvPr id="4" name="Picture 3">
            <a:extLst>
              <a:ext uri="{FF2B5EF4-FFF2-40B4-BE49-F238E27FC236}">
                <a16:creationId xmlns:a16="http://schemas.microsoft.com/office/drawing/2014/main" id="{4C577C83-5261-488D-8649-32A6F476F71F}"/>
              </a:ext>
            </a:extLst>
          </p:cNvPr>
          <p:cNvPicPr>
            <a:picLocks noChangeAspect="1"/>
          </p:cNvPicPr>
          <p:nvPr/>
        </p:nvPicPr>
        <p:blipFill>
          <a:blip r:embed="rId3"/>
          <a:stretch>
            <a:fillRect/>
          </a:stretch>
        </p:blipFill>
        <p:spPr>
          <a:xfrm rot="20851327">
            <a:off x="302741" y="1557135"/>
            <a:ext cx="3637915" cy="2877220"/>
          </a:xfrm>
          <a:prstGeom prst="rect">
            <a:avLst/>
          </a:prstGeom>
        </p:spPr>
      </p:pic>
      <p:pic>
        <p:nvPicPr>
          <p:cNvPr id="6" name="Picture 5">
            <a:extLst>
              <a:ext uri="{FF2B5EF4-FFF2-40B4-BE49-F238E27FC236}">
                <a16:creationId xmlns:a16="http://schemas.microsoft.com/office/drawing/2014/main" id="{DBF600EC-B213-4B0E-A07A-CA74DD20C03A}"/>
              </a:ext>
            </a:extLst>
          </p:cNvPr>
          <p:cNvPicPr>
            <a:picLocks noChangeAspect="1"/>
          </p:cNvPicPr>
          <p:nvPr/>
        </p:nvPicPr>
        <p:blipFill rotWithShape="1">
          <a:blip r:embed="rId3"/>
          <a:srcRect l="-1" t="31747" r="71310"/>
          <a:stretch/>
        </p:blipFill>
        <p:spPr>
          <a:xfrm>
            <a:off x="3503597" y="1083427"/>
            <a:ext cx="2978836" cy="5604558"/>
          </a:xfrm>
          <a:prstGeom prst="rect">
            <a:avLst/>
          </a:prstGeom>
        </p:spPr>
      </p:pic>
      <p:sp>
        <p:nvSpPr>
          <p:cNvPr id="9" name="Arrow: Left-Up 8">
            <a:extLst>
              <a:ext uri="{FF2B5EF4-FFF2-40B4-BE49-F238E27FC236}">
                <a16:creationId xmlns:a16="http://schemas.microsoft.com/office/drawing/2014/main" id="{4E085B65-BE84-4117-90EC-ADF67DE6E7EE}"/>
              </a:ext>
            </a:extLst>
          </p:cNvPr>
          <p:cNvSpPr/>
          <p:nvPr/>
        </p:nvSpPr>
        <p:spPr>
          <a:xfrm flipH="1">
            <a:off x="333676" y="4677878"/>
            <a:ext cx="3434094" cy="2010107"/>
          </a:xfrm>
          <a:prstGeom prst="leftUpArrow">
            <a:avLst>
              <a:gd name="adj1" fmla="val 34330"/>
              <a:gd name="adj2" fmla="val 30934"/>
              <a:gd name="adj3" fmla="val 2127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400" dirty="0"/>
              <a:t>So just focus on the mark scheme – so you know what to aim for</a:t>
            </a:r>
          </a:p>
        </p:txBody>
      </p:sp>
      <p:sp>
        <p:nvSpPr>
          <p:cNvPr id="11" name="Callout: Down Arrow 10">
            <a:extLst>
              <a:ext uri="{FF2B5EF4-FFF2-40B4-BE49-F238E27FC236}">
                <a16:creationId xmlns:a16="http://schemas.microsoft.com/office/drawing/2014/main" id="{B87911CF-F62F-4275-B3CC-75BFC70D23D8}"/>
              </a:ext>
            </a:extLst>
          </p:cNvPr>
          <p:cNvSpPr/>
          <p:nvPr/>
        </p:nvSpPr>
        <p:spPr>
          <a:xfrm>
            <a:off x="6689558" y="1096344"/>
            <a:ext cx="5168766" cy="1121614"/>
          </a:xfrm>
          <a:prstGeom prst="downArrowCallout">
            <a:avLst>
              <a:gd name="adj1" fmla="val 25000"/>
              <a:gd name="adj2" fmla="val 25000"/>
              <a:gd name="adj3" fmla="val 25000"/>
              <a:gd name="adj4" fmla="val 5760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Read the three grades – what’s the difference between them?</a:t>
            </a:r>
          </a:p>
        </p:txBody>
      </p:sp>
      <p:sp>
        <p:nvSpPr>
          <p:cNvPr id="15" name="Callout: Down Arrow 14">
            <a:extLst>
              <a:ext uri="{FF2B5EF4-FFF2-40B4-BE49-F238E27FC236}">
                <a16:creationId xmlns:a16="http://schemas.microsoft.com/office/drawing/2014/main" id="{D37FEA51-5BCD-47A9-8350-4A8B156AEBCC}"/>
              </a:ext>
            </a:extLst>
          </p:cNvPr>
          <p:cNvSpPr/>
          <p:nvPr/>
        </p:nvSpPr>
        <p:spPr>
          <a:xfrm>
            <a:off x="6689558" y="2070635"/>
            <a:ext cx="5168766" cy="1121614"/>
          </a:xfrm>
          <a:prstGeom prst="downArrowCallout">
            <a:avLst>
              <a:gd name="adj1" fmla="val 25000"/>
              <a:gd name="adj2" fmla="val 25000"/>
              <a:gd name="adj3" fmla="val 25000"/>
              <a:gd name="adj4" fmla="val 5760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Summarise Merit &amp; Distinction grade in 4 or 5 words</a:t>
            </a:r>
          </a:p>
          <a:p>
            <a:pPr algn="ctr"/>
            <a:r>
              <a:rPr lang="en-GB" dirty="0"/>
              <a:t>e.g. Pass = Straightforward, try, organise</a:t>
            </a:r>
          </a:p>
        </p:txBody>
      </p:sp>
      <p:sp>
        <p:nvSpPr>
          <p:cNvPr id="17" name="Callout: Down Arrow 16">
            <a:extLst>
              <a:ext uri="{FF2B5EF4-FFF2-40B4-BE49-F238E27FC236}">
                <a16:creationId xmlns:a16="http://schemas.microsoft.com/office/drawing/2014/main" id="{945AF828-194E-43F4-AA5D-93BA4FDDFB43}"/>
              </a:ext>
            </a:extLst>
          </p:cNvPr>
          <p:cNvSpPr/>
          <p:nvPr/>
        </p:nvSpPr>
        <p:spPr>
          <a:xfrm>
            <a:off x="6689558" y="3062174"/>
            <a:ext cx="5168766" cy="2534149"/>
          </a:xfrm>
          <a:prstGeom prst="downArrowCallout">
            <a:avLst>
              <a:gd name="adj1" fmla="val 12689"/>
              <a:gd name="adj2" fmla="val 16646"/>
              <a:gd name="adj3" fmla="val 20164"/>
              <a:gd name="adj4" fmla="val 7167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For the grade you WANT explain what each of your 4 or 5 words mean or what they would look like …</a:t>
            </a:r>
          </a:p>
          <a:p>
            <a:pPr algn="ctr"/>
            <a:r>
              <a:rPr lang="en-GB" dirty="0"/>
              <a:t>e.g. </a:t>
            </a:r>
            <a:r>
              <a:rPr lang="en-GB" i="1" dirty="0"/>
              <a:t>‘basic’ = some point that show you understand but it’s a bit vague or a bit short …</a:t>
            </a:r>
          </a:p>
          <a:p>
            <a:pPr algn="ctr"/>
            <a:r>
              <a:rPr lang="en-GB" i="1" dirty="0"/>
              <a:t> ‘detailed</a:t>
            </a:r>
            <a:r>
              <a:rPr lang="en-GB" dirty="0"/>
              <a:t>’ = with evidence and well explained and three or more points … </a:t>
            </a:r>
          </a:p>
        </p:txBody>
      </p:sp>
      <p:sp>
        <p:nvSpPr>
          <p:cNvPr id="18" name="Rectangle 17">
            <a:extLst>
              <a:ext uri="{FF2B5EF4-FFF2-40B4-BE49-F238E27FC236}">
                <a16:creationId xmlns:a16="http://schemas.microsoft.com/office/drawing/2014/main" id="{02B1FF50-A25B-4C91-B3DA-824370BD2263}"/>
              </a:ext>
            </a:extLst>
          </p:cNvPr>
          <p:cNvSpPr/>
          <p:nvPr/>
        </p:nvSpPr>
        <p:spPr>
          <a:xfrm>
            <a:off x="6689558" y="5343297"/>
            <a:ext cx="5168766" cy="105316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If drawing isn’t like torture to you … you could add some little pictures to make these points more memorable</a:t>
            </a:r>
          </a:p>
        </p:txBody>
      </p:sp>
    </p:spTree>
    <p:extLst>
      <p:ext uri="{BB962C8B-B14F-4D97-AF65-F5344CB8AC3E}">
        <p14:creationId xmlns:p14="http://schemas.microsoft.com/office/powerpoint/2010/main" val="31245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0A71B05-E3E3-46DA-BBDB-95E35664D375}"/>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460597" y="9138"/>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D46AC0FB-BE5A-42A3-9554-83A712C473A9}"/>
              </a:ext>
            </a:extLst>
          </p:cNvPr>
          <p:cNvSpPr txBox="1"/>
          <p:nvPr/>
        </p:nvSpPr>
        <p:spPr>
          <a:xfrm>
            <a:off x="4427221" y="244073"/>
            <a:ext cx="7151571" cy="1477328"/>
          </a:xfrm>
          <a:prstGeom prst="rect">
            <a:avLst/>
          </a:prstGeom>
          <a:solidFill>
            <a:schemeClr val="lt1">
              <a:alpha val="73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000" b="1" dirty="0">
                <a:solidFill>
                  <a:schemeClr val="accent2">
                    <a:lumMod val="75000"/>
                  </a:schemeClr>
                </a:solidFill>
                <a:latin typeface="Arial Rounded MT Bold" panose="020F0704030504030204" pitchFamily="34" charset="0"/>
              </a:rPr>
              <a:t>ALL (!) the things you need </a:t>
            </a:r>
          </a:p>
          <a:p>
            <a:pPr algn="ctr"/>
            <a:r>
              <a:rPr lang="en-GB" sz="3000" b="1" dirty="0">
                <a:solidFill>
                  <a:schemeClr val="accent2">
                    <a:lumMod val="75000"/>
                  </a:schemeClr>
                </a:solidFill>
                <a:latin typeface="Arial Rounded MT Bold" panose="020F0704030504030204" pitchFamily="34" charset="0"/>
              </a:rPr>
              <a:t>to remember to do when you’re aiming to get the grade you want</a:t>
            </a:r>
          </a:p>
        </p:txBody>
      </p:sp>
      <p:sp>
        <p:nvSpPr>
          <p:cNvPr id="4" name="Text Box 2">
            <a:extLst>
              <a:ext uri="{FF2B5EF4-FFF2-40B4-BE49-F238E27FC236}">
                <a16:creationId xmlns:a16="http://schemas.microsoft.com/office/drawing/2014/main" id="{F440793A-3CB8-4933-8FCB-3E1042E9711A}"/>
              </a:ext>
            </a:extLst>
          </p:cNvPr>
          <p:cNvSpPr txBox="1">
            <a:spLocks noChangeArrowheads="1"/>
          </p:cNvSpPr>
          <p:nvPr/>
        </p:nvSpPr>
        <p:spPr bwMode="auto">
          <a:xfrm>
            <a:off x="302795" y="406351"/>
            <a:ext cx="3886200" cy="62185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Delivering your speech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Remember the 5 S Approach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STAND CONFIDENTLY –</a:t>
            </a:r>
            <a:r>
              <a:rPr lang="en-GB" sz="1000" dirty="0">
                <a:effectLst/>
                <a:latin typeface="Verdana" panose="020B0604030504040204" pitchFamily="34" charset="0"/>
                <a:ea typeface="Calibri" panose="020F0502020204030204" pitchFamily="34" charset="0"/>
                <a:cs typeface="Times New Roman" panose="02020603050405020304" pitchFamily="18" charset="0"/>
              </a:rPr>
              <a:t>Shoulders back, head up, feet comfortably apart; it will make you feel confident, even if you don’t!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STRIDE (WALK) WITH PURPOSE</a:t>
            </a:r>
            <a:r>
              <a:rPr lang="en-GB" sz="1000" dirty="0">
                <a:effectLst/>
                <a:latin typeface="Verdana" panose="020B0604030504040204" pitchFamily="34" charset="0"/>
                <a:ea typeface="Calibri" panose="020F0502020204030204" pitchFamily="34" charset="0"/>
                <a:cs typeface="Times New Roman" panose="02020603050405020304" pitchFamily="18" charset="0"/>
              </a:rPr>
              <a:t> – If you move around when you are talking, do it confidently. This will show your audience that you are sure about your point of view and keen to share it with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SMILE</a:t>
            </a:r>
            <a:r>
              <a:rPr lang="en-GB" sz="1000" dirty="0">
                <a:effectLst/>
                <a:latin typeface="Verdana" panose="020B0604030504040204" pitchFamily="34" charset="0"/>
                <a:ea typeface="Calibri" panose="020F0502020204030204" pitchFamily="34" charset="0"/>
                <a:cs typeface="Times New Roman" panose="02020603050405020304" pitchFamily="18" charset="0"/>
              </a:rPr>
              <a:t> – this is so important! It relaxes you and it relaxes your audience, helping you to engage with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SPEAK UP</a:t>
            </a:r>
            <a:r>
              <a:rPr lang="en-GB" sz="1000" dirty="0">
                <a:effectLst/>
                <a:latin typeface="Verdana" panose="020B0604030504040204" pitchFamily="34" charset="0"/>
                <a:ea typeface="Calibri" panose="020F0502020204030204" pitchFamily="34" charset="0"/>
                <a:cs typeface="Times New Roman" panose="02020603050405020304" pitchFamily="18" charset="0"/>
              </a:rPr>
              <a:t> – make sure your audience can clearly hear you. Keep your head up and try not to talk too quickly. You should talk more loudly than you would in a normal conversation.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STAY</a:t>
            </a:r>
            <a:r>
              <a:rPr lang="en-GB" sz="1000" dirty="0">
                <a:effectLst/>
                <a:latin typeface="Verdana" panose="020B0604030504040204" pitchFamily="34" charset="0"/>
                <a:ea typeface="Calibri" panose="020F0502020204030204" pitchFamily="34" charset="0"/>
                <a:cs typeface="Times New Roman" panose="02020603050405020304" pitchFamily="18" charset="0"/>
              </a:rPr>
              <a:t> – At the end of your speech, don’t run off! Remember you will have questions to answer. Take your time with them and at the very end, stay there until your teacher thanks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Types of communication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VISUAL:</a:t>
            </a:r>
            <a:r>
              <a:rPr lang="en-GB" sz="1000" b="1" dirty="0">
                <a:effectLst/>
                <a:latin typeface="Verdana" panose="020B0604030504040204" pitchFamily="34" charset="0"/>
                <a:ea typeface="Calibri" panose="020F0502020204030204" pitchFamily="34" charset="0"/>
                <a:cs typeface="Times New Roman" panose="02020603050405020304" pitchFamily="18" charset="0"/>
              </a:rPr>
              <a:t> </a:t>
            </a:r>
            <a:r>
              <a:rPr lang="en-GB" sz="1000" dirty="0">
                <a:effectLst/>
                <a:latin typeface="Verdana" panose="020B0604030504040204" pitchFamily="34" charset="0"/>
                <a:ea typeface="Calibri" panose="020F0502020204030204" pitchFamily="34" charset="0"/>
                <a:cs typeface="Times New Roman" panose="02020603050405020304" pitchFamily="18" charset="0"/>
              </a:rPr>
              <a:t>Confident posture; maintain eye contact; positive facial expressions; try not to fidget and use open gestures.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VERBAL:</a:t>
            </a:r>
            <a:r>
              <a:rPr lang="en-GB" sz="1000" b="1" dirty="0">
                <a:effectLst/>
                <a:latin typeface="Verdana" panose="020B0604030504040204" pitchFamily="34" charset="0"/>
                <a:ea typeface="Calibri" panose="020F0502020204030204" pitchFamily="34" charset="0"/>
                <a:cs typeface="Times New Roman" panose="02020603050405020304" pitchFamily="18" charset="0"/>
              </a:rPr>
              <a:t> </a:t>
            </a:r>
            <a:r>
              <a:rPr lang="en-GB" sz="1000" dirty="0">
                <a:effectLst/>
                <a:latin typeface="Verdana" panose="020B0604030504040204" pitchFamily="34" charset="0"/>
                <a:ea typeface="Calibri" panose="020F0502020204030204" pitchFamily="34" charset="0"/>
                <a:cs typeface="Times New Roman" panose="02020603050405020304" pitchFamily="18" charset="0"/>
              </a:rPr>
              <a:t>Be yourself; keep it simple; clear structure; be enthusiastic/passionate; use personal stories; use the power of repetition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VOCAL:</a:t>
            </a:r>
            <a:r>
              <a:rPr lang="en-GB" sz="1000" b="1" dirty="0">
                <a:effectLst/>
                <a:latin typeface="Verdana" panose="020B0604030504040204" pitchFamily="34" charset="0"/>
                <a:ea typeface="Calibri" panose="020F0502020204030204" pitchFamily="34" charset="0"/>
                <a:cs typeface="Times New Roman" panose="02020603050405020304" pitchFamily="18" charset="0"/>
              </a:rPr>
              <a:t> </a:t>
            </a:r>
            <a:r>
              <a:rPr lang="en-GB" sz="1000" dirty="0">
                <a:effectLst/>
                <a:latin typeface="Verdana" panose="020B0604030504040204" pitchFamily="34" charset="0"/>
                <a:ea typeface="Calibri" panose="020F0502020204030204" pitchFamily="34" charset="0"/>
                <a:cs typeface="Times New Roman" panose="02020603050405020304" pitchFamily="18" charset="0"/>
              </a:rPr>
              <a:t>Vary your pace, tone and pitch; use pauses; add emphasis at key points; try to avoid fillers (ahh, umm); project your voice and be clear when you speak.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none" strike="noStrike" dirty="0">
                <a:effectLst/>
                <a:latin typeface="Verdana" panose="020B060403050404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Right 6">
            <a:extLst>
              <a:ext uri="{FF2B5EF4-FFF2-40B4-BE49-F238E27FC236}">
                <a16:creationId xmlns:a16="http://schemas.microsoft.com/office/drawing/2014/main" id="{88A1F46D-1B1C-4EA0-8A20-0E6DEE94E70E}"/>
              </a:ext>
            </a:extLst>
          </p:cNvPr>
          <p:cNvSpPr/>
          <p:nvPr/>
        </p:nvSpPr>
        <p:spPr>
          <a:xfrm>
            <a:off x="4188995" y="2014087"/>
            <a:ext cx="7389797" cy="141491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So you’ve got to do ALL of this while your brain is full of adrenaline … which makes you want to fight or run in stressful situations </a:t>
            </a:r>
          </a:p>
        </p:txBody>
      </p:sp>
      <p:sp>
        <p:nvSpPr>
          <p:cNvPr id="11" name="Arrow: Up 10">
            <a:extLst>
              <a:ext uri="{FF2B5EF4-FFF2-40B4-BE49-F238E27FC236}">
                <a16:creationId xmlns:a16="http://schemas.microsoft.com/office/drawing/2014/main" id="{0A2C7AF6-69DE-4C50-91A5-04E0877C177E}"/>
              </a:ext>
            </a:extLst>
          </p:cNvPr>
          <p:cNvSpPr/>
          <p:nvPr/>
        </p:nvSpPr>
        <p:spPr>
          <a:xfrm>
            <a:off x="4669056" y="3034654"/>
            <a:ext cx="2424764" cy="3484374"/>
          </a:xfrm>
          <a:prstGeom prst="upArrow">
            <a:avLst>
              <a:gd name="adj1" fmla="val 64493"/>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You need a memory trick to try to remember this … </a:t>
            </a:r>
          </a:p>
          <a:p>
            <a:pPr algn="ctr"/>
            <a:r>
              <a:rPr lang="en-GB" dirty="0"/>
              <a:t>Have you ever played the tea tray game?</a:t>
            </a:r>
          </a:p>
        </p:txBody>
      </p:sp>
      <p:sp>
        <p:nvSpPr>
          <p:cNvPr id="13" name="TextBox 12">
            <a:extLst>
              <a:ext uri="{FF2B5EF4-FFF2-40B4-BE49-F238E27FC236}">
                <a16:creationId xmlns:a16="http://schemas.microsoft.com/office/drawing/2014/main" id="{1327D445-ED09-489D-AA73-A4EB6843BF92}"/>
              </a:ext>
            </a:extLst>
          </p:cNvPr>
          <p:cNvSpPr txBox="1"/>
          <p:nvPr/>
        </p:nvSpPr>
        <p:spPr>
          <a:xfrm>
            <a:off x="7018048" y="4664657"/>
            <a:ext cx="4137049"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000" dirty="0"/>
              <a:t>Look at the objects on the next screen … TRY to remember as many objects as you can … </a:t>
            </a:r>
          </a:p>
        </p:txBody>
      </p:sp>
    </p:spTree>
    <p:extLst>
      <p:ext uri="{BB962C8B-B14F-4D97-AF65-F5344CB8AC3E}">
        <p14:creationId xmlns:p14="http://schemas.microsoft.com/office/powerpoint/2010/main" val="17515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inda Funny Coffee Mug – Rooster Teeth Store">
            <a:extLst>
              <a:ext uri="{FF2B5EF4-FFF2-40B4-BE49-F238E27FC236}">
                <a16:creationId xmlns:a16="http://schemas.microsoft.com/office/drawing/2014/main" id="{9A0CE315-76DC-4599-9701-39809F6767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91" t="23516" r="24287" b="18716"/>
          <a:stretch/>
        </p:blipFill>
        <p:spPr bwMode="auto">
          <a:xfrm>
            <a:off x="174001" y="445781"/>
            <a:ext cx="2313234" cy="212718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hristmas tree on a white background Royalty Free Vector">
            <a:extLst>
              <a:ext uri="{FF2B5EF4-FFF2-40B4-BE49-F238E27FC236}">
                <a16:creationId xmlns:a16="http://schemas.microsoft.com/office/drawing/2014/main" id="{9FD8FAA9-9BB0-49DC-BCE3-7C6F8E0B05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72"/>
          <a:stretch/>
        </p:blipFill>
        <p:spPr bwMode="auto">
          <a:xfrm>
            <a:off x="2490935" y="1958027"/>
            <a:ext cx="1891565" cy="23008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adbury Dairy Milk | Waitrose &amp; Partners">
            <a:extLst>
              <a:ext uri="{FF2B5EF4-FFF2-40B4-BE49-F238E27FC236}">
                <a16:creationId xmlns:a16="http://schemas.microsoft.com/office/drawing/2014/main" id="{FF0DDC61-843F-4393-BC0F-53039904C7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915" b="25695"/>
          <a:stretch/>
        </p:blipFill>
        <p:spPr bwMode="auto">
          <a:xfrm rot="2210026">
            <a:off x="2826107" y="916062"/>
            <a:ext cx="2907307" cy="137777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JURTEE Ladies Trainers Pink Breathable Mesh Sneakers Comfortable Air  Cushioned Running Walking Athletic Sports Shoes: Amazon.co.uk: Shoes &amp; Bags">
            <a:extLst>
              <a:ext uri="{FF2B5EF4-FFF2-40B4-BE49-F238E27FC236}">
                <a16:creationId xmlns:a16="http://schemas.microsoft.com/office/drawing/2014/main" id="{98798858-2A4F-4EAE-A5B0-94E30048E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220" y="295544"/>
            <a:ext cx="2971800" cy="188118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Original xbox png 1 » PNG Image">
            <a:extLst>
              <a:ext uri="{FF2B5EF4-FFF2-40B4-BE49-F238E27FC236}">
                <a16:creationId xmlns:a16="http://schemas.microsoft.com/office/drawing/2014/main" id="{B83A7CE9-3439-49F9-B083-0E3ADF60A5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885" y="2622883"/>
            <a:ext cx="3873101" cy="225124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hat We Can Learn From the Near-Extinction of Bananas | Time">
            <a:extLst>
              <a:ext uri="{FF2B5EF4-FFF2-40B4-BE49-F238E27FC236}">
                <a16:creationId xmlns:a16="http://schemas.microsoft.com/office/drawing/2014/main" id="{5D6F3521-9EA9-4646-9A7B-57EF6D5370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284" t="17778" r="19881" b="16088"/>
          <a:stretch/>
        </p:blipFill>
        <p:spPr bwMode="auto">
          <a:xfrm rot="2170117">
            <a:off x="4636707" y="3915341"/>
            <a:ext cx="2971800" cy="174819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Official Love Island Personalized Water Bottle – Official CBS Store">
            <a:extLst>
              <a:ext uri="{FF2B5EF4-FFF2-40B4-BE49-F238E27FC236}">
                <a16:creationId xmlns:a16="http://schemas.microsoft.com/office/drawing/2014/main" id="{B1713666-FE31-44A2-8937-045ACBC123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449" r="29843"/>
          <a:stretch/>
        </p:blipFill>
        <p:spPr bwMode="auto">
          <a:xfrm>
            <a:off x="282223" y="3108453"/>
            <a:ext cx="1402198" cy="35313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evin, Stuart &amp; Bob | Heroes Wiki | Fandom">
            <a:extLst>
              <a:ext uri="{FF2B5EF4-FFF2-40B4-BE49-F238E27FC236}">
                <a16:creationId xmlns:a16="http://schemas.microsoft.com/office/drawing/2014/main" id="{B4CFC4CB-99B7-4028-A298-73F4A9E9DF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0627" y="4211353"/>
            <a:ext cx="3153658" cy="205550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Whitebox Highlighters Pens Assorted Colours Pack of 4 - Hunt Office UK">
            <a:extLst>
              <a:ext uri="{FF2B5EF4-FFF2-40B4-BE49-F238E27FC236}">
                <a16:creationId xmlns:a16="http://schemas.microsoft.com/office/drawing/2014/main" id="{E80192DE-08A8-4A11-81A0-300478196E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2637" y="4778736"/>
            <a:ext cx="1965958" cy="196595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he Sandwich to End All Sandwiches Direct From a Chef's Fridge - Bloomberg">
            <a:extLst>
              <a:ext uri="{FF2B5EF4-FFF2-40B4-BE49-F238E27FC236}">
                <a16:creationId xmlns:a16="http://schemas.microsoft.com/office/drawing/2014/main" id="{3A66A19F-2737-4E9B-9C80-2DF9C11D0C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6977" y="321726"/>
            <a:ext cx="2364843" cy="22512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DB4514D-393F-46D9-9A5D-FDBA6D79D858}"/>
              </a:ext>
            </a:extLst>
          </p:cNvPr>
          <p:cNvGrpSpPr/>
          <p:nvPr/>
        </p:nvGrpSpPr>
        <p:grpSpPr>
          <a:xfrm>
            <a:off x="-423512" y="9625"/>
            <a:ext cx="13533120" cy="6858000"/>
            <a:chOff x="-606392" y="1"/>
            <a:chExt cx="13533120" cy="6858000"/>
          </a:xfrm>
        </p:grpSpPr>
        <p:pic>
          <p:nvPicPr>
            <p:cNvPr id="13" name="Picture 12" descr="A close up of a logo&#10;&#10;Description automatically generated">
              <a:extLst>
                <a:ext uri="{FF2B5EF4-FFF2-40B4-BE49-F238E27FC236}">
                  <a16:creationId xmlns:a16="http://schemas.microsoft.com/office/drawing/2014/main" id="{B28262C2-4ACF-424A-926D-D6FF3652DF86}"/>
                </a:ext>
              </a:extLst>
            </p:cNvPr>
            <p:cNvPicPr>
              <a:picLocks noChangeAspect="1"/>
            </p:cNvPicPr>
            <p:nvPr/>
          </p:nvPicPr>
          <p:blipFill rotWithShape="1">
            <a:blip r:embed="rId12">
              <a:extLst>
                <a:ext uri="{28A0092B-C50C-407E-A947-70E740481C1C}">
                  <a14:useLocalDpi xmlns:a14="http://schemas.microsoft.com/office/drawing/2010/main" val="0"/>
                </a:ext>
              </a:extLst>
            </a:blip>
            <a:srcRect l="385" t="8358" r="-168" b="15603"/>
            <a:stretch/>
          </p:blipFill>
          <p:spPr>
            <a:xfrm>
              <a:off x="-606392" y="1"/>
              <a:ext cx="13533120" cy="685800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id="{E560B8AF-3BF5-4498-95DC-A0910546A2D8}"/>
                </a:ext>
              </a:extLst>
            </p:cNvPr>
            <p:cNvSpPr txBox="1"/>
            <p:nvPr/>
          </p:nvSpPr>
          <p:spPr>
            <a:xfrm>
              <a:off x="1330618" y="1447345"/>
              <a:ext cx="9776936" cy="4616648"/>
            </a:xfrm>
            <a:prstGeom prst="rect">
              <a:avLst/>
            </a:prstGeom>
            <a:noFill/>
          </p:spPr>
          <p:txBody>
            <a:bodyPr wrap="square" rtlCol="0">
              <a:spAutoFit/>
            </a:bodyPr>
            <a:lstStyle/>
            <a:p>
              <a:pPr algn="ctr"/>
              <a:r>
                <a:rPr lang="en-GB" sz="4900" b="1" dirty="0">
                  <a:ln w="19050">
                    <a:solidFill>
                      <a:srgbClr val="FF3300"/>
                    </a:solidFill>
                  </a:ln>
                  <a:solidFill>
                    <a:schemeClr val="bg1"/>
                  </a:solidFill>
                </a:rPr>
                <a:t>NOW write down everything you can remember … </a:t>
              </a:r>
            </a:p>
            <a:p>
              <a:pPr algn="ctr"/>
              <a:endParaRPr lang="en-GB" sz="4900" b="1" dirty="0">
                <a:ln w="19050">
                  <a:solidFill>
                    <a:srgbClr val="FF3300"/>
                  </a:solidFill>
                </a:ln>
                <a:solidFill>
                  <a:schemeClr val="bg1"/>
                </a:solidFill>
              </a:endParaRPr>
            </a:p>
            <a:p>
              <a:pPr algn="ctr"/>
              <a:r>
                <a:rPr lang="en-GB" sz="4900" b="1" dirty="0">
                  <a:ln w="19050">
                    <a:solidFill>
                      <a:srgbClr val="FF3300"/>
                    </a:solidFill>
                  </a:ln>
                  <a:solidFill>
                    <a:schemeClr val="bg1"/>
                  </a:solidFill>
                </a:rPr>
                <a:t>For a higher mark … add more details … colours, brands, flavours, special features etc</a:t>
              </a:r>
              <a:r>
                <a:rPr lang="en-GB" sz="4900" b="1" dirty="0">
                  <a:solidFill>
                    <a:schemeClr val="bg1"/>
                  </a:solidFill>
                </a:rPr>
                <a:t>. </a:t>
              </a:r>
            </a:p>
          </p:txBody>
        </p:sp>
      </p:grpSp>
    </p:spTree>
    <p:extLst>
      <p:ext uri="{BB962C8B-B14F-4D97-AF65-F5344CB8AC3E}">
        <p14:creationId xmlns:p14="http://schemas.microsoft.com/office/powerpoint/2010/main" val="22272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0EA8087-D846-4044-807D-032ECD14676B}"/>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5122" name="Picture 2" descr="Kinda Funny Coffee Mug – Rooster Teeth Store">
            <a:extLst>
              <a:ext uri="{FF2B5EF4-FFF2-40B4-BE49-F238E27FC236}">
                <a16:creationId xmlns:a16="http://schemas.microsoft.com/office/drawing/2014/main" id="{9A0CE315-76DC-4599-9701-39809F6767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91" t="23516" r="24287" b="18716"/>
          <a:stretch/>
        </p:blipFill>
        <p:spPr bwMode="auto">
          <a:xfrm>
            <a:off x="350954" y="215585"/>
            <a:ext cx="1482108" cy="136290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hristmas tree on a white background Royalty Free Vector">
            <a:extLst>
              <a:ext uri="{FF2B5EF4-FFF2-40B4-BE49-F238E27FC236}">
                <a16:creationId xmlns:a16="http://schemas.microsoft.com/office/drawing/2014/main" id="{9FD8FAA9-9BB0-49DC-BCE3-7C6F8E0B05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72"/>
          <a:stretch/>
        </p:blipFill>
        <p:spPr bwMode="auto">
          <a:xfrm>
            <a:off x="10425397" y="3681780"/>
            <a:ext cx="1477227" cy="179686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adbury Dairy Milk | Waitrose &amp; Partners">
            <a:extLst>
              <a:ext uri="{FF2B5EF4-FFF2-40B4-BE49-F238E27FC236}">
                <a16:creationId xmlns:a16="http://schemas.microsoft.com/office/drawing/2014/main" id="{FF0DDC61-843F-4393-BC0F-53039904C7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915" b="25695"/>
          <a:stretch/>
        </p:blipFill>
        <p:spPr bwMode="auto">
          <a:xfrm rot="20597079">
            <a:off x="283501" y="4342583"/>
            <a:ext cx="1869444" cy="88593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JURTEE Ladies Trainers Pink Breathable Mesh Sneakers Comfortable Air  Cushioned Running Walking Athletic Sports Shoes: Amazon.co.uk: Shoes &amp; Bags">
            <a:extLst>
              <a:ext uri="{FF2B5EF4-FFF2-40B4-BE49-F238E27FC236}">
                <a16:creationId xmlns:a16="http://schemas.microsoft.com/office/drawing/2014/main" id="{98798858-2A4F-4EAE-A5B0-94E30048E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5691" y="5557282"/>
            <a:ext cx="1891701" cy="119747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Original xbox png 1 » PNG Image">
            <a:extLst>
              <a:ext uri="{FF2B5EF4-FFF2-40B4-BE49-F238E27FC236}">
                <a16:creationId xmlns:a16="http://schemas.microsoft.com/office/drawing/2014/main" id="{B83A7CE9-3439-49F9-B083-0E3ADF60A5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3853" y="2079264"/>
            <a:ext cx="2621721" cy="152387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hat We Can Learn From the Near-Extinction of Bananas | Time">
            <a:extLst>
              <a:ext uri="{FF2B5EF4-FFF2-40B4-BE49-F238E27FC236}">
                <a16:creationId xmlns:a16="http://schemas.microsoft.com/office/drawing/2014/main" id="{5D6F3521-9EA9-4646-9A7B-57EF6D53705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284" t="17778" r="19881" b="16088"/>
          <a:stretch/>
        </p:blipFill>
        <p:spPr bwMode="auto">
          <a:xfrm>
            <a:off x="2587415" y="5063515"/>
            <a:ext cx="2171514" cy="127741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Official Love Island Personalized Water Bottle – Official CBS Store">
            <a:extLst>
              <a:ext uri="{FF2B5EF4-FFF2-40B4-BE49-F238E27FC236}">
                <a16:creationId xmlns:a16="http://schemas.microsoft.com/office/drawing/2014/main" id="{B1713666-FE31-44A2-8937-045ACBC1234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449" r="29843"/>
          <a:stretch/>
        </p:blipFill>
        <p:spPr bwMode="auto">
          <a:xfrm>
            <a:off x="195593" y="1566991"/>
            <a:ext cx="1089578" cy="27440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evin, Stuart &amp; Bob | Heroes Wiki | Fandom">
            <a:extLst>
              <a:ext uri="{FF2B5EF4-FFF2-40B4-BE49-F238E27FC236}">
                <a16:creationId xmlns:a16="http://schemas.microsoft.com/office/drawing/2014/main" id="{B4CFC4CB-99B7-4028-A298-73F4A9E9DF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468" y="5303520"/>
            <a:ext cx="2279812" cy="148594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Whitebox Highlighters Pens Assorted Colours Pack of 4 - Hunt Office UK">
            <a:extLst>
              <a:ext uri="{FF2B5EF4-FFF2-40B4-BE49-F238E27FC236}">
                <a16:creationId xmlns:a16="http://schemas.microsoft.com/office/drawing/2014/main" id="{E80192DE-08A8-4A11-81A0-300478196E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5593" y="4714695"/>
            <a:ext cx="1965958" cy="196595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he Sandwich to End All Sandwiches Direct From a Chef's Fridge - Bloomberg">
            <a:extLst>
              <a:ext uri="{FF2B5EF4-FFF2-40B4-BE49-F238E27FC236}">
                <a16:creationId xmlns:a16="http://schemas.microsoft.com/office/drawing/2014/main" id="{3A66A19F-2737-4E9B-9C80-2DF9C11D0C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72449" y="166270"/>
            <a:ext cx="1583125" cy="15070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AECE41-4796-4531-9961-9657BF204001}"/>
              </a:ext>
            </a:extLst>
          </p:cNvPr>
          <p:cNvSpPr txBox="1"/>
          <p:nvPr/>
        </p:nvSpPr>
        <p:spPr>
          <a:xfrm>
            <a:off x="1937200" y="378297"/>
            <a:ext cx="8317599" cy="600164"/>
          </a:xfrm>
          <a:prstGeom prst="rect">
            <a:avLst/>
          </a:prstGeom>
          <a:solidFill>
            <a:schemeClr val="lt1">
              <a:alpha val="73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300" b="1" dirty="0">
                <a:solidFill>
                  <a:schemeClr val="accent2">
                    <a:lumMod val="75000"/>
                  </a:schemeClr>
                </a:solidFill>
                <a:latin typeface="Arial Rounded MT Bold" panose="020F0704030504030204" pitchFamily="34" charset="0"/>
              </a:rPr>
              <a:t>What made them memorable?</a:t>
            </a:r>
          </a:p>
        </p:txBody>
      </p:sp>
      <p:sp>
        <p:nvSpPr>
          <p:cNvPr id="7" name="TextBox 6">
            <a:extLst>
              <a:ext uri="{FF2B5EF4-FFF2-40B4-BE49-F238E27FC236}">
                <a16:creationId xmlns:a16="http://schemas.microsoft.com/office/drawing/2014/main" id="{E80ECB3E-7DD9-47C4-B81D-E9F6D4838D99}"/>
              </a:ext>
            </a:extLst>
          </p:cNvPr>
          <p:cNvSpPr txBox="1"/>
          <p:nvPr/>
        </p:nvSpPr>
        <p:spPr>
          <a:xfrm>
            <a:off x="2416280" y="1386038"/>
            <a:ext cx="6800180" cy="286232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000" dirty="0"/>
              <a:t>Did you get them all? Most people can remember 6 easily … after that, you need to remember them by ‘memorable features’ … colour … links between objects … e.g. at Christmas I got an X Box and a pair of trainers and some  chocolate</a:t>
            </a:r>
          </a:p>
        </p:txBody>
      </p:sp>
      <p:sp>
        <p:nvSpPr>
          <p:cNvPr id="8" name="Arrow: Up 7">
            <a:extLst>
              <a:ext uri="{FF2B5EF4-FFF2-40B4-BE49-F238E27FC236}">
                <a16:creationId xmlns:a16="http://schemas.microsoft.com/office/drawing/2014/main" id="{626F1443-BB35-4319-A4C0-DBB9A0AFAFF9}"/>
              </a:ext>
            </a:extLst>
          </p:cNvPr>
          <p:cNvSpPr/>
          <p:nvPr/>
        </p:nvSpPr>
        <p:spPr>
          <a:xfrm>
            <a:off x="7286324" y="4129238"/>
            <a:ext cx="2318261" cy="2513177"/>
          </a:xfrm>
          <a:prstGeom prst="upArrow">
            <a:avLst>
              <a:gd name="adj1" fmla="val 69099"/>
              <a:gd name="adj2" fmla="val 3297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What other links can you spot between these items to make them memorable?</a:t>
            </a:r>
          </a:p>
        </p:txBody>
      </p:sp>
    </p:spTree>
    <p:extLst>
      <p:ext uri="{BB962C8B-B14F-4D97-AF65-F5344CB8AC3E}">
        <p14:creationId xmlns:p14="http://schemas.microsoft.com/office/powerpoint/2010/main" val="150023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0A71B05-E3E3-46DA-BBDB-95E35664D375}"/>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460597" y="9138"/>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D46AC0FB-BE5A-42A3-9554-83A712C473A9}"/>
              </a:ext>
            </a:extLst>
          </p:cNvPr>
          <p:cNvSpPr txBox="1"/>
          <p:nvPr/>
        </p:nvSpPr>
        <p:spPr>
          <a:xfrm>
            <a:off x="4427221" y="244073"/>
            <a:ext cx="7151571" cy="1015663"/>
          </a:xfrm>
          <a:prstGeom prst="rect">
            <a:avLst/>
          </a:prstGeom>
          <a:solidFill>
            <a:schemeClr val="lt1">
              <a:alpha val="73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000" b="1" dirty="0">
                <a:solidFill>
                  <a:schemeClr val="accent2">
                    <a:lumMod val="75000"/>
                  </a:schemeClr>
                </a:solidFill>
                <a:latin typeface="Arial Rounded MT Bold" panose="020F0704030504030204" pitchFamily="34" charset="0"/>
              </a:rPr>
              <a:t>So … again … how are you going to remember ALL of this?!!?!?!</a:t>
            </a:r>
          </a:p>
        </p:txBody>
      </p:sp>
      <p:sp>
        <p:nvSpPr>
          <p:cNvPr id="4" name="Text Box 2">
            <a:extLst>
              <a:ext uri="{FF2B5EF4-FFF2-40B4-BE49-F238E27FC236}">
                <a16:creationId xmlns:a16="http://schemas.microsoft.com/office/drawing/2014/main" id="{F440793A-3CB8-4933-8FCB-3E1042E9711A}"/>
              </a:ext>
            </a:extLst>
          </p:cNvPr>
          <p:cNvSpPr txBox="1">
            <a:spLocks noChangeArrowheads="1"/>
          </p:cNvSpPr>
          <p:nvPr/>
        </p:nvSpPr>
        <p:spPr bwMode="auto">
          <a:xfrm>
            <a:off x="302795" y="406351"/>
            <a:ext cx="3886200" cy="62185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Delivering your speech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Remember the 5 S Approach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STAND CONFIDENTLY –</a:t>
            </a:r>
            <a:r>
              <a:rPr lang="en-GB" sz="1000" dirty="0">
                <a:effectLst/>
                <a:latin typeface="Verdana" panose="020B0604030504040204" pitchFamily="34" charset="0"/>
                <a:ea typeface="Calibri" panose="020F0502020204030204" pitchFamily="34" charset="0"/>
                <a:cs typeface="Times New Roman" panose="02020603050405020304" pitchFamily="18" charset="0"/>
              </a:rPr>
              <a:t>Shoulders back, head up, feet comfortably apart; it will make you feel confident, even if you don’t!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STRIDE (WALK) WITH PURPOSE</a:t>
            </a:r>
            <a:r>
              <a:rPr lang="en-GB" sz="1000" dirty="0">
                <a:effectLst/>
                <a:latin typeface="Verdana" panose="020B0604030504040204" pitchFamily="34" charset="0"/>
                <a:ea typeface="Calibri" panose="020F0502020204030204" pitchFamily="34" charset="0"/>
                <a:cs typeface="Times New Roman" panose="02020603050405020304" pitchFamily="18" charset="0"/>
              </a:rPr>
              <a:t> – If you move around when you are talking, do it confidently. This will show your audience that you are sure about your point of view and keen to share it with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SMILE</a:t>
            </a:r>
            <a:r>
              <a:rPr lang="en-GB" sz="1000" dirty="0">
                <a:effectLst/>
                <a:latin typeface="Verdana" panose="020B0604030504040204" pitchFamily="34" charset="0"/>
                <a:ea typeface="Calibri" panose="020F0502020204030204" pitchFamily="34" charset="0"/>
                <a:cs typeface="Times New Roman" panose="02020603050405020304" pitchFamily="18" charset="0"/>
              </a:rPr>
              <a:t> – this is so important! It relaxes you and it relaxes your audience, helping you to engage with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SPEAK UP</a:t>
            </a:r>
            <a:r>
              <a:rPr lang="en-GB" sz="1000" dirty="0">
                <a:effectLst/>
                <a:latin typeface="Verdana" panose="020B0604030504040204" pitchFamily="34" charset="0"/>
                <a:ea typeface="Calibri" panose="020F0502020204030204" pitchFamily="34" charset="0"/>
                <a:cs typeface="Times New Roman" panose="02020603050405020304" pitchFamily="18" charset="0"/>
              </a:rPr>
              <a:t> – make sure your audience can clearly hear you. Keep your head up and try not to talk too quickly. You should talk more loudly than you would in a normal conversation.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STAY</a:t>
            </a:r>
            <a:r>
              <a:rPr lang="en-GB" sz="1000" dirty="0">
                <a:effectLst/>
                <a:latin typeface="Verdana" panose="020B0604030504040204" pitchFamily="34" charset="0"/>
                <a:ea typeface="Calibri" panose="020F0502020204030204" pitchFamily="34" charset="0"/>
                <a:cs typeface="Times New Roman" panose="02020603050405020304" pitchFamily="18" charset="0"/>
              </a:rPr>
              <a:t> – At the end of your speech, don’t run off! Remember you will have questions to answer. Take your time with them and at the very end, stay there until your teacher thanks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Types of communication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VISUAL:</a:t>
            </a:r>
            <a:r>
              <a:rPr lang="en-GB" sz="1000" b="1" dirty="0">
                <a:effectLst/>
                <a:latin typeface="Verdana" panose="020B0604030504040204" pitchFamily="34" charset="0"/>
                <a:ea typeface="Calibri" panose="020F0502020204030204" pitchFamily="34" charset="0"/>
                <a:cs typeface="Times New Roman" panose="02020603050405020304" pitchFamily="18" charset="0"/>
              </a:rPr>
              <a:t> </a:t>
            </a:r>
            <a:r>
              <a:rPr lang="en-GB" sz="1000" dirty="0">
                <a:effectLst/>
                <a:latin typeface="Verdana" panose="020B0604030504040204" pitchFamily="34" charset="0"/>
                <a:ea typeface="Calibri" panose="020F0502020204030204" pitchFamily="34" charset="0"/>
                <a:cs typeface="Times New Roman" panose="02020603050405020304" pitchFamily="18" charset="0"/>
              </a:rPr>
              <a:t>Confident posture; maintain eye contact; positive facial expressions; try not to fidget and use open gestures.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VERBAL:</a:t>
            </a:r>
            <a:r>
              <a:rPr lang="en-GB" sz="1000" b="1" dirty="0">
                <a:effectLst/>
                <a:latin typeface="Verdana" panose="020B0604030504040204" pitchFamily="34" charset="0"/>
                <a:ea typeface="Calibri" panose="020F0502020204030204" pitchFamily="34" charset="0"/>
                <a:cs typeface="Times New Roman" panose="02020603050405020304" pitchFamily="18" charset="0"/>
              </a:rPr>
              <a:t> </a:t>
            </a:r>
            <a:r>
              <a:rPr lang="en-GB" sz="1000" dirty="0">
                <a:effectLst/>
                <a:latin typeface="Verdana" panose="020B0604030504040204" pitchFamily="34" charset="0"/>
                <a:ea typeface="Calibri" panose="020F0502020204030204" pitchFamily="34" charset="0"/>
                <a:cs typeface="Times New Roman" panose="02020603050405020304" pitchFamily="18" charset="0"/>
              </a:rPr>
              <a:t>Be yourself; keep it simple; clear structure; be enthusiastic/passionate; use personal stories; use the power of repetition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sng" dirty="0">
                <a:effectLst/>
                <a:latin typeface="Verdana" panose="020B0604030504040204" pitchFamily="34" charset="0"/>
                <a:ea typeface="Calibri" panose="020F0502020204030204" pitchFamily="34" charset="0"/>
                <a:cs typeface="Times New Roman" panose="02020603050405020304" pitchFamily="18" charset="0"/>
              </a:rPr>
              <a:t>VOCAL:</a:t>
            </a:r>
            <a:r>
              <a:rPr lang="en-GB" sz="1000" b="1" dirty="0">
                <a:effectLst/>
                <a:latin typeface="Verdana" panose="020B0604030504040204" pitchFamily="34" charset="0"/>
                <a:ea typeface="Calibri" panose="020F0502020204030204" pitchFamily="34" charset="0"/>
                <a:cs typeface="Times New Roman" panose="02020603050405020304" pitchFamily="18" charset="0"/>
              </a:rPr>
              <a:t> </a:t>
            </a:r>
            <a:r>
              <a:rPr lang="en-GB" sz="1000" dirty="0">
                <a:effectLst/>
                <a:latin typeface="Verdana" panose="020B0604030504040204" pitchFamily="34" charset="0"/>
                <a:ea typeface="Calibri" panose="020F0502020204030204" pitchFamily="34" charset="0"/>
                <a:cs typeface="Times New Roman" panose="02020603050405020304" pitchFamily="18" charset="0"/>
              </a:rPr>
              <a:t>Vary your pace, tone and pitch; use pauses; add emphasis at key points; try to avoid fillers (ahh, umm); project your voice and be clear when you speak.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none" strike="noStrike" dirty="0">
                <a:effectLst/>
                <a:latin typeface="Verdana" panose="020B060403050404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llout: Down Arrow 8">
            <a:extLst>
              <a:ext uri="{FF2B5EF4-FFF2-40B4-BE49-F238E27FC236}">
                <a16:creationId xmlns:a16="http://schemas.microsoft.com/office/drawing/2014/main" id="{68D51AF0-8275-441E-9F7E-4D2182B11BD9}"/>
              </a:ext>
            </a:extLst>
          </p:cNvPr>
          <p:cNvSpPr/>
          <p:nvPr/>
        </p:nvSpPr>
        <p:spPr>
          <a:xfrm>
            <a:off x="4525879" y="1899430"/>
            <a:ext cx="7363326" cy="1121614"/>
          </a:xfrm>
          <a:prstGeom prst="downArrowCallout">
            <a:avLst>
              <a:gd name="adj1" fmla="val 25000"/>
              <a:gd name="adj2" fmla="val 25000"/>
              <a:gd name="adj3" fmla="val 25000"/>
              <a:gd name="adj4" fmla="val 5760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Remember … that pictures were memorable … would a list of words have been as memorable as the pictures? Why not?</a:t>
            </a:r>
          </a:p>
        </p:txBody>
      </p:sp>
      <p:sp>
        <p:nvSpPr>
          <p:cNvPr id="10" name="Callout: Down Arrow 9">
            <a:extLst>
              <a:ext uri="{FF2B5EF4-FFF2-40B4-BE49-F238E27FC236}">
                <a16:creationId xmlns:a16="http://schemas.microsoft.com/office/drawing/2014/main" id="{44697DE2-DD9D-45BF-B1A3-EE3FEEF291D4}"/>
              </a:ext>
            </a:extLst>
          </p:cNvPr>
          <p:cNvSpPr/>
          <p:nvPr/>
        </p:nvSpPr>
        <p:spPr>
          <a:xfrm>
            <a:off x="4494998" y="2944184"/>
            <a:ext cx="7363326" cy="2534149"/>
          </a:xfrm>
          <a:prstGeom prst="downArrowCallout">
            <a:avLst>
              <a:gd name="adj1" fmla="val 12689"/>
              <a:gd name="adj2" fmla="val 16646"/>
              <a:gd name="adj3" fmla="val 20164"/>
              <a:gd name="adj4" fmla="val 7167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Pictures make information memorable …</a:t>
            </a:r>
          </a:p>
          <a:p>
            <a:pPr algn="ctr"/>
            <a:r>
              <a:rPr lang="en-GB" dirty="0"/>
              <a:t>Colours make links to your memory too (purple Cadburys) …</a:t>
            </a:r>
          </a:p>
          <a:p>
            <a:pPr algn="ctr"/>
            <a:r>
              <a:rPr lang="en-GB" dirty="0"/>
              <a:t>Labels (brand names) can make the most important points stand out …</a:t>
            </a:r>
          </a:p>
          <a:p>
            <a:pPr algn="ctr"/>
            <a:endParaRPr lang="en-GB" dirty="0"/>
          </a:p>
          <a:p>
            <a:pPr algn="ctr"/>
            <a:r>
              <a:rPr lang="en-GB" dirty="0"/>
              <a:t>But not too much information … </a:t>
            </a:r>
          </a:p>
        </p:txBody>
      </p:sp>
      <p:sp>
        <p:nvSpPr>
          <p:cNvPr id="5" name="Arrow: Left 4">
            <a:extLst>
              <a:ext uri="{FF2B5EF4-FFF2-40B4-BE49-F238E27FC236}">
                <a16:creationId xmlns:a16="http://schemas.microsoft.com/office/drawing/2014/main" id="{874B8E04-A0D3-4BA0-8AE8-EDD3BD67F2FD}"/>
              </a:ext>
            </a:extLst>
          </p:cNvPr>
          <p:cNvSpPr/>
          <p:nvPr/>
        </p:nvSpPr>
        <p:spPr>
          <a:xfrm>
            <a:off x="4061861" y="4918509"/>
            <a:ext cx="7719461" cy="1790299"/>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Look at this HUGE amount of advice about how to present well … produce a cartoon strip, or a pictogram, a labelled cartoon character showing what you need to remember … especially to get the grade you want. </a:t>
            </a:r>
          </a:p>
        </p:txBody>
      </p:sp>
    </p:spTree>
    <p:extLst>
      <p:ext uri="{BB962C8B-B14F-4D97-AF65-F5344CB8AC3E}">
        <p14:creationId xmlns:p14="http://schemas.microsoft.com/office/powerpoint/2010/main" val="379173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0C4B3DA-6F1F-42CC-90CF-31A4C80949E5}"/>
              </a:ext>
            </a:extLst>
          </p:cNvPr>
          <p:cNvPicPr>
            <a:picLocks noChangeAspect="1"/>
          </p:cNvPicPr>
          <p:nvPr/>
        </p:nvPicPr>
        <p:blipFill rotWithShape="1">
          <a:blip r:embed="rId2">
            <a:extLst>
              <a:ext uri="{28A0092B-C50C-407E-A947-70E740481C1C}">
                <a14:useLocalDpi xmlns:a14="http://schemas.microsoft.com/office/drawing/2010/main" val="0"/>
              </a:ext>
            </a:extLst>
          </a:blip>
          <a:srcRect l="5052" r="5052"/>
          <a:stretch/>
        </p:blipFill>
        <p:spPr>
          <a:xfrm>
            <a:off x="1460597" y="9138"/>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17410" name="Picture 2" descr="Kids Outline Template - ClipArt Best | Body outline, Person template, Body  preschool">
            <a:extLst>
              <a:ext uri="{FF2B5EF4-FFF2-40B4-BE49-F238E27FC236}">
                <a16:creationId xmlns:a16="http://schemas.microsoft.com/office/drawing/2014/main" id="{F5826421-CEFE-43AD-829E-FA157A61D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24" y="898815"/>
            <a:ext cx="2945568" cy="458060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id="{13A22235-A7F8-45E2-B4B8-DCDFEBF4060F}"/>
              </a:ext>
            </a:extLst>
          </p:cNvPr>
          <p:cNvSpPr/>
          <p:nvPr/>
        </p:nvSpPr>
        <p:spPr>
          <a:xfrm>
            <a:off x="2346357" y="747513"/>
            <a:ext cx="2312269" cy="7122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Plan your speech </a:t>
            </a:r>
          </a:p>
        </p:txBody>
      </p:sp>
      <p:sp>
        <p:nvSpPr>
          <p:cNvPr id="4" name="Arrow: Left 3">
            <a:extLst>
              <a:ext uri="{FF2B5EF4-FFF2-40B4-BE49-F238E27FC236}">
                <a16:creationId xmlns:a16="http://schemas.microsoft.com/office/drawing/2014/main" id="{66D98BE1-2726-4DE4-9905-9591ACD07391}"/>
              </a:ext>
            </a:extLst>
          </p:cNvPr>
          <p:cNvSpPr/>
          <p:nvPr/>
        </p:nvSpPr>
        <p:spPr>
          <a:xfrm>
            <a:off x="3211027" y="2476850"/>
            <a:ext cx="2448628" cy="7122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Don’t cross your arms</a:t>
            </a:r>
          </a:p>
        </p:txBody>
      </p:sp>
      <p:sp>
        <p:nvSpPr>
          <p:cNvPr id="6" name="Arrow: Left 5">
            <a:extLst>
              <a:ext uri="{FF2B5EF4-FFF2-40B4-BE49-F238E27FC236}">
                <a16:creationId xmlns:a16="http://schemas.microsoft.com/office/drawing/2014/main" id="{947B4522-F865-44C5-9E26-31FEAF069E26}"/>
              </a:ext>
            </a:extLst>
          </p:cNvPr>
          <p:cNvSpPr/>
          <p:nvPr/>
        </p:nvSpPr>
        <p:spPr>
          <a:xfrm flipH="1">
            <a:off x="20497" y="1459782"/>
            <a:ext cx="2424319" cy="7122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Speak slowly &amp; clearly</a:t>
            </a:r>
          </a:p>
        </p:txBody>
      </p:sp>
      <p:sp>
        <p:nvSpPr>
          <p:cNvPr id="8" name="Arrow: Left 7">
            <a:extLst>
              <a:ext uri="{FF2B5EF4-FFF2-40B4-BE49-F238E27FC236}">
                <a16:creationId xmlns:a16="http://schemas.microsoft.com/office/drawing/2014/main" id="{9655EAD7-3779-41F3-9DE8-28D253A938E4}"/>
              </a:ext>
            </a:extLst>
          </p:cNvPr>
          <p:cNvSpPr/>
          <p:nvPr/>
        </p:nvSpPr>
        <p:spPr>
          <a:xfrm>
            <a:off x="2832986" y="3959720"/>
            <a:ext cx="2176412" cy="7122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Stand confidently </a:t>
            </a:r>
          </a:p>
        </p:txBody>
      </p:sp>
      <p:sp>
        <p:nvSpPr>
          <p:cNvPr id="10" name="Arrow: Left 9">
            <a:extLst>
              <a:ext uri="{FF2B5EF4-FFF2-40B4-BE49-F238E27FC236}">
                <a16:creationId xmlns:a16="http://schemas.microsoft.com/office/drawing/2014/main" id="{493C2579-2316-4DD1-9A9B-657EC93545C4}"/>
              </a:ext>
            </a:extLst>
          </p:cNvPr>
          <p:cNvSpPr/>
          <p:nvPr/>
        </p:nvSpPr>
        <p:spPr>
          <a:xfrm rot="18640316" flipH="1">
            <a:off x="2127482" y="5147106"/>
            <a:ext cx="2519028" cy="7122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Don’t fidget or pace</a:t>
            </a:r>
          </a:p>
        </p:txBody>
      </p:sp>
      <p:pic>
        <p:nvPicPr>
          <p:cNvPr id="18434" name="Picture 2" descr="on incorporating comic strips into your curriculum... | Comic book template,  Comic strip template, Comic template">
            <a:extLst>
              <a:ext uri="{FF2B5EF4-FFF2-40B4-BE49-F238E27FC236}">
                <a16:creationId xmlns:a16="http://schemas.microsoft.com/office/drawing/2014/main" id="{934E9B9D-5248-46AB-BDCC-5B89BE59D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684" y="342448"/>
            <a:ext cx="4800479" cy="60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90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1236</Words>
  <Application>Microsoft Office PowerPoint</Application>
  <PresentationFormat>Widescreen</PresentationFormat>
  <Paragraphs>87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Cooper</dc:creator>
  <cp:lastModifiedBy>Jo Cooper</cp:lastModifiedBy>
  <cp:revision>3</cp:revision>
  <dcterms:created xsi:type="dcterms:W3CDTF">2020-09-03T10:27:08Z</dcterms:created>
  <dcterms:modified xsi:type="dcterms:W3CDTF">2020-09-03T15:27:57Z</dcterms:modified>
</cp:coreProperties>
</file>